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notesMasterIdLst>
    <p:notesMasterId r:id="rId16"/>
  </p:notesMasterIdLst>
  <p:sldIdLst>
    <p:sldId id="256" r:id="rId2"/>
    <p:sldId id="271" r:id="rId3"/>
    <p:sldId id="257" r:id="rId4"/>
    <p:sldId id="258" r:id="rId5"/>
    <p:sldId id="259" r:id="rId6"/>
    <p:sldId id="260" r:id="rId7"/>
    <p:sldId id="268" r:id="rId8"/>
    <p:sldId id="261" r:id="rId9"/>
    <p:sldId id="263" r:id="rId10"/>
    <p:sldId id="264" r:id="rId11"/>
    <p:sldId id="265" r:id="rId12"/>
    <p:sldId id="266" r:id="rId13"/>
    <p:sldId id="267" r:id="rId14"/>
    <p:sldId id="272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92"/>
    <p:restoredTop sz="94672"/>
  </p:normalViewPr>
  <p:slideViewPr>
    <p:cSldViewPr snapToGrid="0" snapToObjects="1">
      <p:cViewPr varScale="1">
        <p:scale>
          <a:sx n="142" d="100"/>
          <a:sy n="142" d="100"/>
        </p:scale>
        <p:origin x="14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C4DF67-43D0-034F-83B8-06690EE90E11}" type="datetimeFigureOut">
              <a:rPr kumimoji="1" lang="zh-CN" altLang="en-US" smtClean="0"/>
              <a:t>2017/8/5</a:t>
            </a:fld>
            <a:endParaRPr kumimoji="1"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zh-CN" smtClean="0"/>
              <a:t>Click to edit Master text styles</a:t>
            </a:r>
          </a:p>
          <a:p>
            <a:pPr lvl="1"/>
            <a:r>
              <a:rPr kumimoji="1" lang="en-US" altLang="zh-CN" smtClean="0"/>
              <a:t>Second level</a:t>
            </a:r>
          </a:p>
          <a:p>
            <a:pPr lvl="2"/>
            <a:r>
              <a:rPr kumimoji="1" lang="en-US" altLang="zh-CN" smtClean="0"/>
              <a:t>Third level</a:t>
            </a:r>
          </a:p>
          <a:p>
            <a:pPr lvl="3"/>
            <a:r>
              <a:rPr kumimoji="1" lang="en-US" altLang="zh-CN" smtClean="0"/>
              <a:t>Fourth level</a:t>
            </a:r>
          </a:p>
          <a:p>
            <a:pPr lvl="4"/>
            <a:r>
              <a:rPr kumimoji="1" lang="en-US" altLang="zh-CN" smtClean="0"/>
              <a:t>Fifth level</a:t>
            </a:r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B76487-7953-5B4E-B8B4-1531DD72B3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0109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altLang="zh-CN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BDB8-3594-ED4A-9F53-37D2D2F74B3E}" type="datetimeFigureOut">
              <a:rPr kumimoji="1" lang="zh-CN" altLang="en-US" smtClean="0"/>
              <a:t>2017/8/5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208A5-AC89-294A-90D3-38A449E6D407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BDB8-3594-ED4A-9F53-37D2D2F74B3E}" type="datetimeFigureOut">
              <a:rPr kumimoji="1" lang="zh-CN" altLang="en-US" smtClean="0"/>
              <a:t>2017/8/5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208A5-AC89-294A-90D3-38A449E6D40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BDB8-3594-ED4A-9F53-37D2D2F74B3E}" type="datetimeFigureOut">
              <a:rPr kumimoji="1" lang="zh-CN" altLang="en-US" smtClean="0"/>
              <a:t>2017/8/5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208A5-AC89-294A-90D3-38A449E6D40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BDB8-3594-ED4A-9F53-37D2D2F74B3E}" type="datetimeFigureOut">
              <a:rPr kumimoji="1" lang="zh-CN" altLang="en-US" smtClean="0"/>
              <a:t>2017/8/5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208A5-AC89-294A-90D3-38A449E6D40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BDB8-3594-ED4A-9F53-37D2D2F74B3E}" type="datetimeFigureOut">
              <a:rPr kumimoji="1" lang="zh-CN" altLang="en-US" smtClean="0"/>
              <a:t>2017/8/5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208A5-AC89-294A-90D3-38A449E6D407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BDB8-3594-ED4A-9F53-37D2D2F74B3E}" type="datetimeFigureOut">
              <a:rPr kumimoji="1" lang="zh-CN" altLang="en-US" smtClean="0"/>
              <a:t>2017/8/5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208A5-AC89-294A-90D3-38A449E6D40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BDB8-3594-ED4A-9F53-37D2D2F74B3E}" type="datetimeFigureOut">
              <a:rPr kumimoji="1" lang="zh-CN" altLang="en-US" smtClean="0"/>
              <a:t>2017/8/5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208A5-AC89-294A-90D3-38A449E6D40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BDB8-3594-ED4A-9F53-37D2D2F74B3E}" type="datetimeFigureOut">
              <a:rPr kumimoji="1" lang="zh-CN" altLang="en-US" smtClean="0"/>
              <a:t>2017/8/5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208A5-AC89-294A-90D3-38A449E6D40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BDB8-3594-ED4A-9F53-37D2D2F74B3E}" type="datetimeFigureOut">
              <a:rPr kumimoji="1" lang="zh-CN" altLang="en-US" smtClean="0"/>
              <a:t>2017/8/5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208A5-AC89-294A-90D3-38A449E6D40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412BDB8-3594-ED4A-9F53-37D2D2F74B3E}" type="datetimeFigureOut">
              <a:rPr kumimoji="1" lang="zh-CN" altLang="en-US" smtClean="0"/>
              <a:t>2017/8/5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5B208A5-AC89-294A-90D3-38A449E6D40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2BDB8-3594-ED4A-9F53-37D2D2F74B3E}" type="datetimeFigureOut">
              <a:rPr kumimoji="1" lang="zh-CN" altLang="en-US" smtClean="0"/>
              <a:t>2017/8/5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B208A5-AC89-294A-90D3-38A449E6D40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412BDB8-3594-ED4A-9F53-37D2D2F74B3E}" type="datetimeFigureOut">
              <a:rPr kumimoji="1" lang="zh-CN" altLang="en-US" smtClean="0"/>
              <a:t>2017/8/5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5B208A5-AC89-294A-90D3-38A449E6D407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0990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6000" dirty="0" smtClean="0"/>
              <a:t>Predict LA resident health </a:t>
            </a:r>
            <a:br>
              <a:rPr kumimoji="1" lang="en-US" altLang="zh-CN" sz="6000" dirty="0" smtClean="0"/>
            </a:br>
            <a:r>
              <a:rPr kumimoji="1" lang="en-US" altLang="zh-CN" sz="6000" dirty="0" smtClean="0"/>
              <a:t>using crime data</a:t>
            </a:r>
            <a:endParaRPr kumimoji="1" lang="zh-CN" alt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en-US" altLang="zh-CN" dirty="0" smtClean="0"/>
          </a:p>
          <a:p>
            <a:r>
              <a:rPr kumimoji="1" lang="en-US" altLang="zh-CN" dirty="0" smtClean="0"/>
              <a:t>	Yiqiao Li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72888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81656" y="-600636"/>
            <a:ext cx="14955312" cy="7862046"/>
          </a:xfrm>
        </p:spPr>
      </p:pic>
    </p:spTree>
    <p:extLst>
      <p:ext uri="{BB962C8B-B14F-4D97-AF65-F5344CB8AC3E}">
        <p14:creationId xmlns:p14="http://schemas.microsoft.com/office/powerpoint/2010/main" val="14309659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4470" y="-221885"/>
            <a:ext cx="12746364" cy="7259179"/>
          </a:xfrm>
        </p:spPr>
      </p:pic>
    </p:spTree>
    <p:extLst>
      <p:ext uri="{BB962C8B-B14F-4D97-AF65-F5344CB8AC3E}">
        <p14:creationId xmlns:p14="http://schemas.microsoft.com/office/powerpoint/2010/main" val="18926016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" y="-98612"/>
            <a:ext cx="12263718" cy="7151074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" y="-89648"/>
            <a:ext cx="12263718" cy="715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35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16" y="0"/>
            <a:ext cx="11134165" cy="6479507"/>
          </a:xfrm>
        </p:spPr>
      </p:pic>
    </p:spTree>
    <p:extLst>
      <p:ext uri="{BB962C8B-B14F-4D97-AF65-F5344CB8AC3E}">
        <p14:creationId xmlns:p14="http://schemas.microsoft.com/office/powerpoint/2010/main" val="1601097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Conclusion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Health condition of areas of census tract can be predicted.</a:t>
            </a:r>
          </a:p>
          <a:p>
            <a:r>
              <a:rPr lang="en-US" altLang="zh-CN" dirty="0" smtClean="0"/>
              <a:t>Crimes in LA is completely unrelated to health condition of areas.</a:t>
            </a:r>
            <a:endParaRPr kumimoji="1" lang="en-US" altLang="zh-CN" dirty="0" smtClean="0"/>
          </a:p>
          <a:p>
            <a:r>
              <a:rPr kumimoji="1" lang="en-US" altLang="zh-CN" dirty="0" smtClean="0"/>
              <a:t>Before :</a:t>
            </a:r>
          </a:p>
          <a:p>
            <a:pPr lvl="1"/>
            <a:r>
              <a:rPr kumimoji="1" lang="en-US" altLang="zh-CN" dirty="0" smtClean="0"/>
              <a:t>Linear regression: 42.7</a:t>
            </a:r>
            <a:r>
              <a:rPr kumimoji="1" lang="en-US" altLang="zh-CN" dirty="0" smtClean="0"/>
              <a:t>%</a:t>
            </a:r>
          </a:p>
          <a:p>
            <a:pPr lvl="1"/>
            <a:r>
              <a:rPr kumimoji="1" lang="en-US" altLang="zh-CN" dirty="0" smtClean="0"/>
              <a:t>SVR: 41.7%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random forest regression: 47.3%</a:t>
            </a:r>
          </a:p>
          <a:p>
            <a:r>
              <a:rPr kumimoji="1" lang="en-US" altLang="zh-CN" dirty="0" smtClean="0"/>
              <a:t>After: </a:t>
            </a:r>
          </a:p>
          <a:p>
            <a:pPr lvl="1"/>
            <a:r>
              <a:rPr kumimoji="1" lang="en-US" altLang="zh-CN" dirty="0" smtClean="0"/>
              <a:t>Linear regression: 59.1</a:t>
            </a:r>
            <a:r>
              <a:rPr kumimoji="1" lang="en-US" altLang="zh-CN" dirty="0" smtClean="0"/>
              <a:t>%</a:t>
            </a:r>
          </a:p>
          <a:p>
            <a:pPr lvl="1"/>
            <a:r>
              <a:rPr kumimoji="1" lang="en-US" altLang="zh-CN" dirty="0" smtClean="0"/>
              <a:t>SVR: 57.2%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random forest regression: 68.4%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07128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Raw data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Crime data</a:t>
            </a:r>
          </a:p>
          <a:p>
            <a:pPr lvl="1"/>
            <a:r>
              <a:rPr lang="en-US" altLang="zh-CN" dirty="0" smtClean="0"/>
              <a:t>2010</a:t>
            </a:r>
            <a:r>
              <a:rPr lang="cs-CZ" altLang="zh-CN" dirty="0"/>
              <a:t> </a:t>
            </a:r>
            <a:r>
              <a:rPr lang="cs-CZ" altLang="zh-CN" dirty="0" smtClean="0"/>
              <a:t>- </a:t>
            </a:r>
            <a:r>
              <a:rPr lang="cs-CZ" altLang="zh-CN" dirty="0" err="1" smtClean="0"/>
              <a:t>present</a:t>
            </a:r>
            <a:endParaRPr lang="en-US" altLang="zh-CN" dirty="0"/>
          </a:p>
          <a:p>
            <a:pPr lvl="1"/>
            <a:r>
              <a:rPr lang="cs-CZ" altLang="zh-CN" dirty="0" smtClean="0"/>
              <a:t>194889 </a:t>
            </a:r>
            <a:r>
              <a:rPr lang="cs-CZ" altLang="zh-CN" dirty="0" err="1" smtClean="0"/>
              <a:t>instances</a:t>
            </a:r>
            <a:endParaRPr lang="cs-CZ" altLang="zh-CN" dirty="0" smtClean="0"/>
          </a:p>
          <a:p>
            <a:pPr lvl="1"/>
            <a:r>
              <a:rPr lang="cs-CZ" altLang="zh-CN" dirty="0" smtClean="0"/>
              <a:t>26 </a:t>
            </a:r>
            <a:r>
              <a:rPr lang="cs-CZ" altLang="zh-CN" dirty="0" err="1" smtClean="0"/>
              <a:t>attributes</a:t>
            </a:r>
            <a:endParaRPr lang="cs-CZ" altLang="zh-CN" dirty="0" smtClean="0"/>
          </a:p>
          <a:p>
            <a:r>
              <a:rPr kumimoji="1" lang="en-US" altLang="zh-CN" dirty="0" smtClean="0"/>
              <a:t>Census tract data</a:t>
            </a:r>
            <a:endParaRPr lang="cs-CZ" altLang="zh-CN" dirty="0"/>
          </a:p>
          <a:p>
            <a:pPr lvl="1"/>
            <a:r>
              <a:rPr kumimoji="1" lang="en-US" altLang="zh-CN" dirty="0" smtClean="0"/>
              <a:t>Physical health not good for &gt;=14 days</a:t>
            </a:r>
          </a:p>
          <a:p>
            <a:pPr lvl="1"/>
            <a:r>
              <a:rPr kumimoji="1" lang="en-US" altLang="zh-CN" dirty="0" smtClean="0"/>
              <a:t>Year - 2014 	</a:t>
            </a:r>
          </a:p>
          <a:p>
            <a:pPr lvl="1"/>
            <a:r>
              <a:rPr kumimoji="1" lang="en-US" altLang="zh-CN" dirty="0" smtClean="0"/>
              <a:t>1005 instances</a:t>
            </a:r>
          </a:p>
          <a:p>
            <a:pPr lvl="1"/>
            <a:r>
              <a:rPr kumimoji="1" lang="en-US" altLang="zh-CN" dirty="0" smtClean="0"/>
              <a:t>24 features</a:t>
            </a:r>
            <a:endParaRPr kumimoji="1" lang="zh-CN" altLang="en-US" dirty="0" smtClean="0"/>
          </a:p>
          <a:p>
            <a:r>
              <a:rPr lang="cs-CZ" altLang="zh-CN" dirty="0" smtClean="0"/>
              <a:t>Census </a:t>
            </a:r>
            <a:r>
              <a:rPr lang="cs-CZ" altLang="zh-CN" dirty="0" err="1" smtClean="0"/>
              <a:t>boundaries</a:t>
            </a:r>
            <a:r>
              <a:rPr lang="cs-CZ" altLang="zh-CN" dirty="0" smtClean="0"/>
              <a:t> data - 2010</a:t>
            </a:r>
          </a:p>
          <a:p>
            <a:pPr lvl="1"/>
            <a:r>
              <a:rPr lang="cs-CZ" altLang="zh-CN" dirty="0" err="1" smtClean="0"/>
              <a:t>GeoJSON</a:t>
            </a:r>
            <a:endParaRPr lang="cs-CZ" altLang="zh-CN" dirty="0" smtClean="0"/>
          </a:p>
          <a:p>
            <a:endParaRPr kumimoji="1" lang="zh-CN" alt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93446702"/>
              </p:ext>
            </p:extLst>
          </p:nvPr>
        </p:nvGraphicFramePr>
        <p:xfrm>
          <a:off x="7523018" y="107820"/>
          <a:ext cx="3484418" cy="9372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84418"/>
              </a:tblGrid>
              <a:tr h="192416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200" b="0" dirty="0">
                          <a:solidFill>
                            <a:srgbClr val="6A6A6A"/>
                          </a:solidFill>
                          <a:effectLst/>
                        </a:rPr>
                        <a:t>Column Name</a:t>
                      </a:r>
                    </a:p>
                  </a:txBody>
                  <a:tcPr marL="95250" marR="95250" marB="63500" anchor="ctr"/>
                </a:tc>
              </a:tr>
              <a:tr h="225043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 dirty="0">
                          <a:solidFill>
                            <a:srgbClr val="2279A6"/>
                          </a:solidFill>
                          <a:effectLst/>
                        </a:rPr>
                        <a:t>DR Number</a:t>
                      </a:r>
                    </a:p>
                  </a:txBody>
                  <a:tcPr marL="95250" marR="95250" marT="63500" marB="95250" anchor="ctr"/>
                </a:tc>
              </a:tr>
              <a:tr h="225043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>
                          <a:solidFill>
                            <a:srgbClr val="2279A6"/>
                          </a:solidFill>
                          <a:effectLst/>
                        </a:rPr>
                        <a:t>Date Reported</a:t>
                      </a:r>
                    </a:p>
                  </a:txBody>
                  <a:tcPr marL="95250" marR="95250" marT="63500" marB="95250" anchor="ctr"/>
                </a:tc>
              </a:tr>
              <a:tr h="225043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>
                          <a:solidFill>
                            <a:srgbClr val="2279A6"/>
                          </a:solidFill>
                          <a:effectLst/>
                        </a:rPr>
                        <a:t>Date Occurred</a:t>
                      </a:r>
                    </a:p>
                  </a:txBody>
                  <a:tcPr marL="95250" marR="95250" marT="63500" marB="95250" anchor="ctr"/>
                </a:tc>
              </a:tr>
              <a:tr h="225043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 dirty="0">
                          <a:solidFill>
                            <a:srgbClr val="2279A6"/>
                          </a:solidFill>
                          <a:effectLst/>
                        </a:rPr>
                        <a:t>Time Occurred</a:t>
                      </a:r>
                    </a:p>
                  </a:txBody>
                  <a:tcPr marL="95250" marR="95250" marT="63500" marB="95250" anchor="ctr"/>
                </a:tc>
              </a:tr>
              <a:tr h="225043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 dirty="0">
                          <a:solidFill>
                            <a:srgbClr val="2279A6"/>
                          </a:solidFill>
                          <a:effectLst/>
                        </a:rPr>
                        <a:t>Area ID</a:t>
                      </a:r>
                    </a:p>
                  </a:txBody>
                  <a:tcPr marL="95250" marR="95250" marT="63500" marB="95250" anchor="ctr"/>
                </a:tc>
              </a:tr>
              <a:tr h="225043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>
                          <a:solidFill>
                            <a:srgbClr val="2279A6"/>
                          </a:solidFill>
                          <a:effectLst/>
                        </a:rPr>
                        <a:t>Area Name</a:t>
                      </a:r>
                    </a:p>
                  </a:txBody>
                  <a:tcPr marL="95250" marR="95250" marT="63500" marB="95250" anchor="ctr"/>
                </a:tc>
              </a:tr>
              <a:tr h="225043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>
                          <a:solidFill>
                            <a:srgbClr val="2279A6"/>
                          </a:solidFill>
                          <a:effectLst/>
                        </a:rPr>
                        <a:t>Reporting District</a:t>
                      </a:r>
                    </a:p>
                  </a:txBody>
                  <a:tcPr marL="95250" marR="95250" marT="63500" marB="95250" anchor="ctr"/>
                </a:tc>
              </a:tr>
              <a:tr h="259467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>
                          <a:solidFill>
                            <a:srgbClr val="2279A6"/>
                          </a:solidFill>
                          <a:effectLst/>
                        </a:rPr>
                        <a:t>Crime Code</a:t>
                      </a:r>
                    </a:p>
                  </a:txBody>
                  <a:tcPr marL="95250" marR="95250" marT="63500" marB="95250" anchor="ctr"/>
                </a:tc>
              </a:tr>
              <a:tr h="225043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>
                          <a:solidFill>
                            <a:srgbClr val="2279A6"/>
                          </a:solidFill>
                          <a:effectLst/>
                        </a:rPr>
                        <a:t>Crime Code Description</a:t>
                      </a:r>
                    </a:p>
                  </a:txBody>
                  <a:tcPr marL="95250" marR="95250" marT="63500" marB="95250" anchor="ctr"/>
                </a:tc>
              </a:tr>
              <a:tr h="225043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>
                          <a:solidFill>
                            <a:srgbClr val="2279A6"/>
                          </a:solidFill>
                          <a:effectLst/>
                        </a:rPr>
                        <a:t>MO Codes</a:t>
                      </a:r>
                    </a:p>
                  </a:txBody>
                  <a:tcPr marL="95250" marR="95250" marT="63500" marB="95250" anchor="ctr"/>
                </a:tc>
              </a:tr>
              <a:tr h="225043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>
                          <a:solidFill>
                            <a:srgbClr val="2279A6"/>
                          </a:solidFill>
                          <a:effectLst/>
                        </a:rPr>
                        <a:t>Victim Age</a:t>
                      </a:r>
                    </a:p>
                  </a:txBody>
                  <a:tcPr marL="95250" marR="95250" marT="63500" marB="95250" anchor="ctr"/>
                </a:tc>
              </a:tr>
              <a:tr h="225043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>
                          <a:solidFill>
                            <a:srgbClr val="2279A6"/>
                          </a:solidFill>
                          <a:effectLst/>
                        </a:rPr>
                        <a:t>Victim Sex</a:t>
                      </a:r>
                    </a:p>
                  </a:txBody>
                  <a:tcPr marL="95250" marR="95250" marT="63500" marB="95250" anchor="ctr"/>
                </a:tc>
              </a:tr>
              <a:tr h="225043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>
                          <a:solidFill>
                            <a:srgbClr val="2279A6"/>
                          </a:solidFill>
                          <a:effectLst/>
                        </a:rPr>
                        <a:t>Victim Descent</a:t>
                      </a:r>
                    </a:p>
                  </a:txBody>
                  <a:tcPr marL="95250" marR="95250" marT="63500" marB="95250" anchor="ctr"/>
                </a:tc>
              </a:tr>
              <a:tr h="259467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>
                          <a:solidFill>
                            <a:srgbClr val="2279A6"/>
                          </a:solidFill>
                          <a:effectLst/>
                        </a:rPr>
                        <a:t>Premise Code</a:t>
                      </a:r>
                    </a:p>
                  </a:txBody>
                  <a:tcPr marL="95250" marR="95250" marT="63500" marB="95250" anchor="ctr"/>
                </a:tc>
              </a:tr>
              <a:tr h="225043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>
                          <a:solidFill>
                            <a:srgbClr val="2279A6"/>
                          </a:solidFill>
                          <a:effectLst/>
                        </a:rPr>
                        <a:t>Premise Description</a:t>
                      </a:r>
                    </a:p>
                  </a:txBody>
                  <a:tcPr marL="95250" marR="95250" marT="63500" marB="95250" anchor="ctr"/>
                </a:tc>
              </a:tr>
              <a:tr h="259467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>
                          <a:solidFill>
                            <a:srgbClr val="2279A6"/>
                          </a:solidFill>
                          <a:effectLst/>
                        </a:rPr>
                        <a:t>Weapon Used Code</a:t>
                      </a:r>
                    </a:p>
                  </a:txBody>
                  <a:tcPr marL="95250" marR="95250" marT="63500" marB="95250" anchor="ctr"/>
                </a:tc>
              </a:tr>
              <a:tr h="259467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>
                          <a:solidFill>
                            <a:srgbClr val="2279A6"/>
                          </a:solidFill>
                          <a:effectLst/>
                        </a:rPr>
                        <a:t>Weapon Description</a:t>
                      </a:r>
                    </a:p>
                  </a:txBody>
                  <a:tcPr marL="95250" marR="95250" marT="63500" marB="95250" anchor="ctr"/>
                </a:tc>
              </a:tr>
              <a:tr h="225043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>
                          <a:solidFill>
                            <a:srgbClr val="2279A6"/>
                          </a:solidFill>
                          <a:effectLst/>
                        </a:rPr>
                        <a:t>Status Code</a:t>
                      </a:r>
                    </a:p>
                  </a:txBody>
                  <a:tcPr marL="95250" marR="95250" marT="63500" marB="95250" anchor="ctr"/>
                </a:tc>
              </a:tr>
              <a:tr h="225043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>
                          <a:solidFill>
                            <a:srgbClr val="2279A6"/>
                          </a:solidFill>
                          <a:effectLst/>
                        </a:rPr>
                        <a:t>Status Description</a:t>
                      </a:r>
                    </a:p>
                  </a:txBody>
                  <a:tcPr marL="95250" marR="95250" marT="63500" marB="95250" anchor="ctr"/>
                </a:tc>
              </a:tr>
              <a:tr h="225043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>
                          <a:solidFill>
                            <a:srgbClr val="2279A6"/>
                          </a:solidFill>
                          <a:effectLst/>
                        </a:rPr>
                        <a:t>Crime Code 1</a:t>
                      </a:r>
                    </a:p>
                  </a:txBody>
                  <a:tcPr marL="95250" marR="95250" marT="63500" marB="95250" anchor="ctr"/>
                </a:tc>
              </a:tr>
              <a:tr h="225043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>
                          <a:solidFill>
                            <a:srgbClr val="2279A6"/>
                          </a:solidFill>
                          <a:effectLst/>
                        </a:rPr>
                        <a:t>Crime Code 2</a:t>
                      </a:r>
                    </a:p>
                  </a:txBody>
                  <a:tcPr marL="95250" marR="95250" marT="63500" marB="95250" anchor="ctr"/>
                </a:tc>
              </a:tr>
              <a:tr h="225043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 dirty="0">
                          <a:solidFill>
                            <a:srgbClr val="2279A6"/>
                          </a:solidFill>
                          <a:effectLst/>
                        </a:rPr>
                        <a:t>Crime Code 3</a:t>
                      </a:r>
                    </a:p>
                  </a:txBody>
                  <a:tcPr marL="95250" marR="95250" marT="63500" marB="95250" anchor="ctr"/>
                </a:tc>
              </a:tr>
              <a:tr h="225043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>
                          <a:solidFill>
                            <a:srgbClr val="2279A6"/>
                          </a:solidFill>
                          <a:effectLst/>
                        </a:rPr>
                        <a:t>Crime Code 4</a:t>
                      </a:r>
                    </a:p>
                  </a:txBody>
                  <a:tcPr marL="95250" marR="95250" marT="63500" marB="95250" anchor="ctr"/>
                </a:tc>
              </a:tr>
              <a:tr h="349935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>
                          <a:solidFill>
                            <a:srgbClr val="2279A6"/>
                          </a:solidFill>
                          <a:effectLst/>
                        </a:rPr>
                        <a:t>Address</a:t>
                      </a:r>
                    </a:p>
                  </a:txBody>
                  <a:tcPr marL="95250" marR="95250" marT="63500" marB="95250" anchor="ctr"/>
                </a:tc>
              </a:tr>
              <a:tr h="225043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>
                          <a:solidFill>
                            <a:srgbClr val="2279A6"/>
                          </a:solidFill>
                          <a:effectLst/>
                        </a:rPr>
                        <a:t>Cross Street</a:t>
                      </a:r>
                    </a:p>
                  </a:txBody>
                  <a:tcPr marL="95250" marR="95250" marT="63500" marB="95250" anchor="ctr"/>
                </a:tc>
              </a:tr>
              <a:tr h="530870">
                <a:tc>
                  <a:txBody>
                    <a:bodyPr/>
                    <a:lstStyle/>
                    <a:p>
                      <a:pPr fontAlgn="base" latinLnBrk="1"/>
                      <a:r>
                        <a:rPr lang="en-US" sz="1200" b="1" dirty="0">
                          <a:solidFill>
                            <a:srgbClr val="2279A6"/>
                          </a:solidFill>
                          <a:effectLst/>
                        </a:rPr>
                        <a:t>Location</a:t>
                      </a:r>
                    </a:p>
                  </a:txBody>
                  <a:tcPr marL="95250" marR="95250" marT="63500" marB="9525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1393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 cleaning</a:t>
            </a:r>
            <a:endParaRPr kumimoji="1" lang="zh-CN" altLang="en-US" dirty="0"/>
          </a:p>
        </p:txBody>
      </p:sp>
      <p:sp>
        <p:nvSpPr>
          <p:cNvPr id="5" name="Rectangle 4"/>
          <p:cNvSpPr/>
          <p:nvPr/>
        </p:nvSpPr>
        <p:spPr>
          <a:xfrm>
            <a:off x="6331527" y="2165423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mr-IN" altLang="zh-CN" smtClean="0"/>
              <a:t>STRONG-ARM (HANDS, FIST, FEET OR BODILY FORCE)    40488UNKNOWN WEAPON/OTHER WEAPON                        5258VERBAL THREAT                                      5198HAND GUN                                           2887KNIFE WITH BLADE 6INCHES OR LESS                   1006SEMI-AUTOMATIC PISTOL                              1002OTHER KNIFE                                         885UNKNOWN FIREARM                                     720VEHICLE                                             667BOTTLE                                              450STICK                                               432REVOLVER                                            426ROCK/THROWN OBJECT                                  399FOLDING KNIFE                                       372CLUB/BAT                                            371BLUNT INSTRUMENT                                    355KITCHEN KNIFE                                       345</a:t>
            </a:r>
            <a:endParaRPr lang="zh-CN" altLang="en-US" dirty="0"/>
          </a:p>
        </p:txBody>
      </p:sp>
      <p:sp>
        <p:nvSpPr>
          <p:cNvPr id="6" name="Rectangle 5"/>
          <p:cNvSpPr/>
          <p:nvPr/>
        </p:nvSpPr>
        <p:spPr>
          <a:xfrm>
            <a:off x="235527" y="2411124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mtClean="0"/>
              <a:t>BATTERY - SIMPLE ASSAULT                                        18405THEFT PLAIN - PETTY ($950 &amp; UNDER)                              15753BURGLARY                                                        13879VEHICLE - STOLEN                                                13672BURGLARY FROM VEHICLE                                           13096THEFT OF IDENTITY                                               12916INTIMATE PARTNER - SIMPLE ASSAULT                               11582VANDALISM - FELONY ($400 &amp; OVER, ALL CHURCH VANDALISMS) 0114     9672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4262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Crime Code Description</a:t>
            </a:r>
            <a:endParaRPr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2363" y="365125"/>
            <a:ext cx="8298906" cy="618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440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Need preprocessing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standard correlation coefficient</a:t>
            </a:r>
          </a:p>
          <a:p>
            <a:r>
              <a:rPr kumimoji="1" lang="en-US" altLang="zh-CN" dirty="0" err="1" smtClean="0"/>
              <a:t>scatter_matrix</a:t>
            </a:r>
            <a:endParaRPr kumimoji="1" lang="zh-CN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163" y="3176370"/>
            <a:ext cx="8633142" cy="27411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6722" y="102465"/>
            <a:ext cx="5026115" cy="3574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130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981" y="13858"/>
            <a:ext cx="8858651" cy="6886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040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Preprocessing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 smtClean="0"/>
              <a:t>Three-way join</a:t>
            </a:r>
          </a:p>
          <a:p>
            <a:r>
              <a:rPr kumimoji="1" lang="en-US" altLang="zh-CN" dirty="0" smtClean="0"/>
              <a:t>Imputer(strategy= ? )</a:t>
            </a:r>
          </a:p>
          <a:p>
            <a:pPr lvl="1"/>
            <a:r>
              <a:rPr kumimoji="1" lang="en-US" altLang="zh-CN" dirty="0" smtClean="0"/>
              <a:t>Median</a:t>
            </a:r>
          </a:p>
          <a:p>
            <a:pPr lvl="1"/>
            <a:r>
              <a:rPr kumimoji="1" lang="en-US" altLang="zh-CN" dirty="0" smtClean="0"/>
              <a:t>The most dominant category</a:t>
            </a:r>
          </a:p>
          <a:p>
            <a:pPr lvl="1"/>
            <a:r>
              <a:rPr kumimoji="1" lang="en-US" altLang="zh-CN" dirty="0" smtClean="0"/>
              <a:t>One-hot encoding</a:t>
            </a:r>
          </a:p>
          <a:p>
            <a:pPr lvl="1"/>
            <a:r>
              <a:rPr kumimoji="1" lang="en-US" altLang="zh-CN" dirty="0" err="1" smtClean="0"/>
              <a:t>Sparse_matrix</a:t>
            </a:r>
            <a:endParaRPr kumimoji="1" lang="en-US" altLang="zh-CN" dirty="0" smtClean="0"/>
          </a:p>
          <a:p>
            <a:r>
              <a:rPr kumimoji="1" lang="en-US" altLang="zh-CN" dirty="0" smtClean="0"/>
              <a:t>Use Geocode to guess latitude and longitude</a:t>
            </a:r>
          </a:p>
          <a:p>
            <a:r>
              <a:rPr kumimoji="1" lang="en-US" altLang="zh-CN" dirty="0" smtClean="0"/>
              <a:t>Feature Scaling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28143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2367" y="0"/>
            <a:ext cx="10253313" cy="6541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096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6540" y="-362628"/>
            <a:ext cx="12308540" cy="840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015546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320</TotalTime>
  <Words>268</Words>
  <Application>Microsoft Macintosh PowerPoint</Application>
  <PresentationFormat>Widescreen</PresentationFormat>
  <Paragraphs>69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Calibri</vt:lpstr>
      <vt:lpstr>Calibri Light</vt:lpstr>
      <vt:lpstr>DengXian</vt:lpstr>
      <vt:lpstr>Mangal</vt:lpstr>
      <vt:lpstr>宋体</vt:lpstr>
      <vt:lpstr>Retrospect</vt:lpstr>
      <vt:lpstr>Predict LA resident health  using crime data</vt:lpstr>
      <vt:lpstr>Raw data</vt:lpstr>
      <vt:lpstr>Data cleaning</vt:lpstr>
      <vt:lpstr>Crime Code Description</vt:lpstr>
      <vt:lpstr>Need preprocessing</vt:lpstr>
      <vt:lpstr>PowerPoint Presentation</vt:lpstr>
      <vt:lpstr>Preprocessing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 LA resident health using crime data</dc:title>
  <dc:creator>Yiqiao Li</dc:creator>
  <cp:lastModifiedBy>Yiqiao Li</cp:lastModifiedBy>
  <cp:revision>149</cp:revision>
  <dcterms:created xsi:type="dcterms:W3CDTF">2017-08-02T22:42:06Z</dcterms:created>
  <dcterms:modified xsi:type="dcterms:W3CDTF">2017-08-05T11:07:19Z</dcterms:modified>
</cp:coreProperties>
</file>

<file path=docProps/thumbnail.jpeg>
</file>